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85" r:id="rId6"/>
    <p:sldId id="386" r:id="rId7"/>
    <p:sldId id="383" r:id="rId8"/>
    <p:sldId id="384" r:id="rId9"/>
    <p:sldId id="318" r:id="rId10"/>
    <p:sldId id="387" r:id="rId11"/>
    <p:sldId id="257" r:id="rId12"/>
    <p:sldId id="289" r:id="rId13"/>
    <p:sldId id="290" r:id="rId14"/>
    <p:sldId id="291" r:id="rId15"/>
    <p:sldId id="295" r:id="rId16"/>
    <p:sldId id="29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5646" autoAdjust="0"/>
  </p:normalViewPr>
  <p:slideViewPr>
    <p:cSldViewPr snapToGrid="0">
      <p:cViewPr varScale="1">
        <p:scale>
          <a:sx n="146" d="100"/>
          <a:sy n="146" d="100"/>
        </p:scale>
        <p:origin x="180" y="120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28072772954669E-2"/>
          <c:y val="2.3351319416879478E-2"/>
          <c:w val="0.89160328303322989"/>
          <c:h val="0.61355354129904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Water Bill</c:v>
                </c:pt>
              </c:strCache>
            </c:strRef>
          </c:tx>
          <c:spPr>
            <a:solidFill>
              <a:srgbClr val="0077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3B0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0C2-47A3-AE59-32AA9754652A}"/>
              </c:ext>
            </c:extLst>
          </c:dPt>
          <c:dPt>
            <c:idx val="1"/>
            <c:invertIfNegative val="0"/>
            <c:bubble3D val="0"/>
            <c:spPr>
              <a:solidFill>
                <a:srgbClr val="43B0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49C-48EE-80D0-FE596CA9B78A}"/>
              </c:ext>
            </c:extLst>
          </c:dPt>
          <c:dPt>
            <c:idx val="2"/>
            <c:invertIfNegative val="0"/>
            <c:bubble3D val="0"/>
            <c:spPr>
              <a:solidFill>
                <a:srgbClr val="0077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1-4E0E-BB2E-04AF16949838}"/>
              </c:ext>
            </c:extLst>
          </c:dPt>
          <c:dPt>
            <c:idx val="3"/>
            <c:invertIfNegative val="0"/>
            <c:bubble3D val="0"/>
            <c:spPr>
              <a:solidFill>
                <a:srgbClr val="0077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1-4E0E-BB2E-04AF16949838}"/>
              </c:ext>
            </c:extLst>
          </c:dPt>
          <c:dPt>
            <c:idx val="4"/>
            <c:invertIfNegative val="0"/>
            <c:bubble3D val="0"/>
            <c:spPr>
              <a:solidFill>
                <a:srgbClr val="0077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41-4E0E-BB2E-04AF16949838}"/>
              </c:ext>
            </c:extLst>
          </c:dPt>
          <c:dPt>
            <c:idx val="5"/>
            <c:invertIfNegative val="0"/>
            <c:bubble3D val="0"/>
            <c:spPr>
              <a:solidFill>
                <a:srgbClr val="0077C8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BC7-46CA-B203-DD4757671084}"/>
              </c:ext>
            </c:extLst>
          </c:dPt>
          <c:dPt>
            <c:idx val="6"/>
            <c:invertIfNegative val="0"/>
            <c:bubble3D val="0"/>
            <c:spPr>
              <a:solidFill>
                <a:srgbClr val="0077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29-40C4-8AB9-538F4D95BAEB}"/>
              </c:ext>
            </c:extLst>
          </c:dPt>
          <c:dPt>
            <c:idx val="7"/>
            <c:invertIfNegative val="0"/>
            <c:bubble3D val="0"/>
            <c:spPr>
              <a:solidFill>
                <a:srgbClr val="0077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5BF-4D0C-875F-86ADC7999C4D}"/>
              </c:ext>
            </c:extLst>
          </c:dPt>
          <c:dPt>
            <c:idx val="8"/>
            <c:invertIfNegative val="0"/>
            <c:bubble3D val="0"/>
            <c:spPr>
              <a:solidFill>
                <a:srgbClr val="0077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41-4E0E-BB2E-04AF16949838}"/>
              </c:ext>
            </c:extLst>
          </c:dPt>
          <c:dLbls>
            <c:dLbl>
              <c:idx val="0"/>
              <c:layout>
                <c:manualLayout>
                  <c:x val="-1.2731334408019993E-17"/>
                  <c:y val="3.2310194146105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0C2-47A3-AE59-32AA9754652A}"/>
                </c:ext>
              </c:extLst>
            </c:dLbl>
            <c:dLbl>
              <c:idx val="5"/>
              <c:layout>
                <c:manualLayout>
                  <c:x val="0"/>
                  <c:y val="3.2310194146104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C7-46CA-B203-DD4757671084}"/>
                </c:ext>
              </c:extLst>
            </c:dLbl>
            <c:dLbl>
              <c:idx val="14"/>
              <c:layout>
                <c:manualLayout>
                  <c:x val="-2.777777777777676E-3"/>
                  <c:y val="9.6930582438315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0C2-47A3-AE59-32AA9754652A}"/>
                </c:ext>
              </c:extLst>
            </c:dLbl>
            <c:dLbl>
              <c:idx val="15"/>
              <c:layout>
                <c:manualLayout>
                  <c:x val="-1.38888888888888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0C2-47A3-AE59-32AA9754652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SAWCO 2025</c:v>
                </c:pt>
                <c:pt idx="1">
                  <c:v>SAWCO 2026</c:v>
                </c:pt>
                <c:pt idx="2">
                  <c:v>West Valley Water District</c:v>
                </c:pt>
                <c:pt idx="3">
                  <c:v>City of Upland</c:v>
                </c:pt>
                <c:pt idx="4">
                  <c:v>Cucamonga Valley WD</c:v>
                </c:pt>
                <c:pt idx="5">
                  <c:v>City of Pomona</c:v>
                </c:pt>
                <c:pt idx="6">
                  <c:v>Jurupa CSD</c:v>
                </c:pt>
                <c:pt idx="7">
                  <c:v>City of Chino</c:v>
                </c:pt>
                <c:pt idx="8">
                  <c:v>Monte Vista Water District</c:v>
                </c:pt>
                <c:pt idx="9">
                  <c:v>Fontana Water Company</c:v>
                </c:pt>
                <c:pt idx="10">
                  <c:v>City of Claremont / GSWC</c:v>
                </c:pt>
              </c:strCache>
            </c:strRef>
          </c:cat>
          <c:val>
            <c:numRef>
              <c:f>Sheet1!$B$2:$B$12</c:f>
              <c:numCache>
                <c:formatCode>_("$"* #,##0.00_);_("$"* \(#,##0.00\)</c:formatCode>
                <c:ptCount val="11"/>
                <c:pt idx="0">
                  <c:v>42.82</c:v>
                </c:pt>
                <c:pt idx="1">
                  <c:v>53.096204530464135</c:v>
                </c:pt>
                <c:pt idx="2">
                  <c:v>104.46</c:v>
                </c:pt>
                <c:pt idx="3">
                  <c:v>138.88500000000002</c:v>
                </c:pt>
                <c:pt idx="4">
                  <c:v>141.25</c:v>
                </c:pt>
                <c:pt idx="5">
                  <c:v>145.64500000000001</c:v>
                </c:pt>
                <c:pt idx="6">
                  <c:v>157.6</c:v>
                </c:pt>
                <c:pt idx="7">
                  <c:v>161.685</c:v>
                </c:pt>
                <c:pt idx="8">
                  <c:v>194.19</c:v>
                </c:pt>
                <c:pt idx="9">
                  <c:v>200.39260000000002</c:v>
                </c:pt>
                <c:pt idx="10">
                  <c:v>230.364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41-4E0E-BB2E-04AF169498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5899727"/>
        <c:axId val="55901647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 of Comparison Utilities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7221675415573305E-3"/>
                  <c:y val="-2.2617135902273648E-2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555555555555547E-2"/>
                      <c:h val="4.92893283753722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ABB-429F-A66A-78D9F25FB78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BB-429F-A66A-78D9F25FB7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BB-429F-A66A-78D9F25FB78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BB-429F-A66A-78D9F25FB78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BB-429F-A66A-78D9F25FB78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ABB-429F-A66A-78D9F25FB78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BB-429F-A66A-78D9F25FB78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BB-429F-A66A-78D9F25FB78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BB-429F-A66A-78D9F25FB78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BB-429F-A66A-78D9F25FB78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BB-429F-A66A-78D9F25FB78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BB-429F-A66A-78D9F25FB78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BF-4D0C-875F-86ADC7999C4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BF-4D0C-875F-86ADC7999C4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29-40C4-8AB9-538F4D95BAE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0C2-47A3-AE59-32AA9754652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0C2-47A3-AE59-32AA97546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SAWCO 2025</c:v>
                </c:pt>
                <c:pt idx="1">
                  <c:v>SAWCO 2026</c:v>
                </c:pt>
                <c:pt idx="2">
                  <c:v>West Valley Water District</c:v>
                </c:pt>
                <c:pt idx="3">
                  <c:v>City of Upland</c:v>
                </c:pt>
                <c:pt idx="4">
                  <c:v>Cucamonga Valley WD</c:v>
                </c:pt>
                <c:pt idx="5">
                  <c:v>City of Pomona</c:v>
                </c:pt>
                <c:pt idx="6">
                  <c:v>Jurupa CSD</c:v>
                </c:pt>
                <c:pt idx="7">
                  <c:v>City of Chino</c:v>
                </c:pt>
                <c:pt idx="8">
                  <c:v>Monte Vista Water District</c:v>
                </c:pt>
                <c:pt idx="9">
                  <c:v>Fontana Water Company</c:v>
                </c:pt>
                <c:pt idx="10">
                  <c:v>City of Claremont / GSWC</c:v>
                </c:pt>
              </c:strCache>
            </c:strRef>
          </c:cat>
          <c:val>
            <c:numRef>
              <c:f>Sheet1!$C$2:$C$12</c:f>
              <c:numCache>
                <c:formatCode>_("$"* #,##0.00_);_("$"* \(#,##0.00\)</c:formatCode>
                <c:ptCount val="11"/>
                <c:pt idx="0">
                  <c:v>163.83017777777775</c:v>
                </c:pt>
                <c:pt idx="1">
                  <c:v>163.83017777777775</c:v>
                </c:pt>
                <c:pt idx="2">
                  <c:v>163.83017777777775</c:v>
                </c:pt>
                <c:pt idx="3">
                  <c:v>163.83017777777775</c:v>
                </c:pt>
                <c:pt idx="4">
                  <c:v>163.83017777777775</c:v>
                </c:pt>
                <c:pt idx="5">
                  <c:v>163.83017777777775</c:v>
                </c:pt>
                <c:pt idx="6">
                  <c:v>163.83017777777775</c:v>
                </c:pt>
                <c:pt idx="7">
                  <c:v>163.83017777777775</c:v>
                </c:pt>
                <c:pt idx="8">
                  <c:v>163.83017777777775</c:v>
                </c:pt>
                <c:pt idx="9">
                  <c:v>163.83017777777775</c:v>
                </c:pt>
                <c:pt idx="10">
                  <c:v>163.83017777777775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441-4E0E-BB2E-04AF169498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899727"/>
        <c:axId val="55901647"/>
      </c:lineChart>
      <c:catAx>
        <c:axId val="55899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901647"/>
        <c:crosses val="autoZero"/>
        <c:auto val="1"/>
        <c:lblAlgn val="ctr"/>
        <c:lblOffset val="100"/>
        <c:noMultiLvlLbl val="0"/>
      </c:catAx>
      <c:valAx>
        <c:axId val="5590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89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37467191601048"/>
          <c:y val="0.83522201682775954"/>
          <c:w val="0.51791732283464564"/>
          <c:h val="5.8154278887348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21FE6-4831-44A0-8C2A-03EAC7376D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485e647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0088"/>
            <a:ext cx="6237287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485e6475e_1_0:notes"/>
          <p:cNvSpPr txBox="1">
            <a:spLocks noGrp="1"/>
          </p:cNvSpPr>
          <p:nvPr>
            <p:ph type="body" idx="1"/>
          </p:nvPr>
        </p:nvSpPr>
        <p:spPr>
          <a:xfrm>
            <a:off x="705327" y="4444445"/>
            <a:ext cx="5642700" cy="42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gf485e6475e_1_0:notes"/>
          <p:cNvSpPr txBox="1">
            <a:spLocks noGrp="1"/>
          </p:cNvSpPr>
          <p:nvPr>
            <p:ph type="sldNum" idx="12"/>
          </p:nvPr>
        </p:nvSpPr>
        <p:spPr>
          <a:xfrm>
            <a:off x="3995217" y="8887265"/>
            <a:ext cx="3056400" cy="467700"/>
          </a:xfrm>
          <a:prstGeom prst="rect">
            <a:avLst/>
          </a:prstGeom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42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9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8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4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8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77C8"/>
          </a:solidFill>
          <a:ln>
            <a:solidFill>
              <a:srgbClr val="0077C8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9600" y="193800"/>
            <a:ext cx="113608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460411" y="64347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C446E-D08F-026E-FBED-CB187CC6C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7" y="6320634"/>
            <a:ext cx="567640" cy="537367"/>
          </a:xfrm>
          <a:prstGeom prst="rect">
            <a:avLst/>
          </a:prstGeom>
          <a:ln>
            <a:noFill/>
          </a:ln>
        </p:spPr>
      </p:pic>
      <p:pic>
        <p:nvPicPr>
          <p:cNvPr id="8" name="Google Shape;136;p18">
            <a:extLst>
              <a:ext uri="{FF2B5EF4-FFF2-40B4-BE49-F238E27FC236}">
                <a16:creationId xmlns:a16="http://schemas.microsoft.com/office/drawing/2014/main" id="{8CBB929A-8C98-651A-9487-5FC97F931E1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3028" y="6213133"/>
            <a:ext cx="1832971" cy="644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55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9692640" cy="137160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5E425B-455F-127B-1647-045FD094F15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67493" y="2087561"/>
            <a:ext cx="2693306" cy="389054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0" y="2087563"/>
            <a:ext cx="6730274" cy="389054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BDFA0C-B372-969D-6C8A-F664A4BF8D41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347663" indent="0" algn="ctr"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marL="6858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3pPr>
            <a:lvl4pPr marL="9144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4pPr>
            <a:lvl5pPr marL="11430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D2CC-EE75-85FA-1577-88C0BEC7B1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46304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6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68" r:id="rId5"/>
    <p:sldLayoutId id="2147483669" r:id="rId6"/>
    <p:sldLayoutId id="2147483677" r:id="rId7"/>
    <p:sldLayoutId id="2147483676" r:id="rId8"/>
    <p:sldLayoutId id="2147483661" r:id="rId9"/>
    <p:sldLayoutId id="2147483666" r:id="rId10"/>
    <p:sldLayoutId id="2147483678" r:id="rId11"/>
    <p:sldLayoutId id="2147483679" r:id="rId12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lee@sawaterc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3830130"/>
          </a:xfrm>
        </p:spPr>
        <p:txBody>
          <a:bodyPr/>
          <a:lstStyle/>
          <a:p>
            <a:r>
              <a:rPr lang="en-US" sz="5400" dirty="0"/>
              <a:t>Rate and Entitlements &amp; Shares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113A4-B370-C91D-56D6-03A575B7C8EA}"/>
              </a:ext>
            </a:extLst>
          </p:cNvPr>
          <p:cNvSpPr txBox="1"/>
          <p:nvPr/>
        </p:nvSpPr>
        <p:spPr>
          <a:xfrm>
            <a:off x="2778642" y="5160335"/>
            <a:ext cx="757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Presentation at Annual Shareholders Meeting</a:t>
            </a:r>
          </a:p>
          <a:p>
            <a:r>
              <a:rPr lang="en-US" dirty="0"/>
              <a:t>April 14, 2026</a:t>
            </a:r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98849F44-8862-126A-3465-EFF7759FA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2" y="4946697"/>
            <a:ext cx="1679945" cy="158334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6D95ADE-6190-483B-B40C-C156E7CDDC44}"/>
              </a:ext>
            </a:extLst>
          </p:cNvPr>
          <p:cNvSpPr txBox="1">
            <a:spLocks/>
          </p:cNvSpPr>
          <p:nvPr/>
        </p:nvSpPr>
        <p:spPr>
          <a:xfrm>
            <a:off x="11423469" y="6356350"/>
            <a:ext cx="387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F9E134-98AA-3ECE-E40A-180C85AC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pPr algn="ctr"/>
            <a:r>
              <a:rPr lang="en-US" dirty="0"/>
              <a:t>What to do with 852 AF ‘unused’ entitlement for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5C0B-19FB-954B-532A-0A68CAC4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023984"/>
            <a:ext cx="6565922" cy="33328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Offer all shareholders the ‘unused’ 852 AF entitlement at Tier 2 rate through paper-transfer in Chino Basin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Subtracting Tier 1 rate from generated revenue to cover Company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remaining revenue from sale of Tier 2 water as a credit for 2027 Retail shareholder water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D7DFF-4B47-6EF4-D0D3-4122D14AE8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2E8F0-52CF-F273-B19D-6AAFBE67EFC8}"/>
              </a:ext>
            </a:extLst>
          </p:cNvPr>
          <p:cNvSpPr txBox="1">
            <a:spLocks/>
          </p:cNvSpPr>
          <p:nvPr/>
        </p:nvSpPr>
        <p:spPr>
          <a:xfrm>
            <a:off x="11332029" y="6356350"/>
            <a:ext cx="4789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3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CFB73D-B7C9-A177-04F3-E48E841A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69008"/>
            <a:ext cx="9779183" cy="1706563"/>
          </a:xfrm>
        </p:spPr>
        <p:txBody>
          <a:bodyPr/>
          <a:lstStyle/>
          <a:p>
            <a:r>
              <a:rPr lang="en-US" dirty="0"/>
              <a:t>Credit for 2027 water usage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34351-9D9C-8C32-5CC0-3F19A1CAC0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66813" y="2024063"/>
            <a:ext cx="4664075" cy="333216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Credit would only apply to 2027 </a:t>
            </a:r>
            <a:r>
              <a:rPr lang="en-US" b="1" i="1" u="sng" dirty="0"/>
              <a:t>water consumption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Credit would expire at end of 2027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credit is based on ‘unused water’, it is reasonable to only apply credit to future water use, not fixed charges.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WAC charge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Readiness to Serve Charge (meter charge)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5C0B-19FB-954B-532A-0A68CAC4E0E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80215" y="1970633"/>
            <a:ext cx="4284330" cy="1211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These two conditions are intended to prevent ‘share-squatters’ and encourage future use of shares.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FA0D894-FE4B-AB5B-DE80-DBF89C473C59}"/>
              </a:ext>
            </a:extLst>
          </p:cNvPr>
          <p:cNvSpPr/>
          <p:nvPr/>
        </p:nvSpPr>
        <p:spPr>
          <a:xfrm rot="10800000">
            <a:off x="5957077" y="2335418"/>
            <a:ext cx="404037" cy="2339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E5CA0-3AAB-16B8-AAAD-709BD8D3E1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347F920-3B88-6339-83D2-5C53B3CD2E1E}"/>
              </a:ext>
            </a:extLst>
          </p:cNvPr>
          <p:cNvSpPr txBox="1">
            <a:spLocks/>
          </p:cNvSpPr>
          <p:nvPr/>
        </p:nvSpPr>
        <p:spPr>
          <a:xfrm>
            <a:off x="11332029" y="6356350"/>
            <a:ext cx="4789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0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2FA0-5805-E9D5-E5A1-5B4B485C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7609E-D8DF-BE5E-A6C5-54BAC7A2A6CF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9A705-E123-1C6C-EC93-CEE377B741C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Tier 1 rate is $257.24/AF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sell the ‘unused’ 852 AF @ 2x Tier 1 rate ($514.48/AF) the Company would generate $438,000 of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Subtracting the Tier 1 Rate for Company’s costs would leave $219,000 for future water usage credit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Dividing $219,000 amongst the 933.50 retail shares provides a future water usage credit of </a:t>
            </a:r>
            <a:r>
              <a:rPr lang="en-US" sz="2600" b="1" i="1" u="sng" dirty="0">
                <a:solidFill>
                  <a:schemeClr val="accent6"/>
                </a:solidFill>
              </a:rPr>
              <a:t>$234 per retail share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At an estimated 1,300 AF of usage per year, for 2026 the Height’s average water cost per share is $521</a:t>
            </a:r>
          </a:p>
          <a:p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DEA3CD9-1599-0269-4159-10A54DBE5225}"/>
              </a:ext>
            </a:extLst>
          </p:cNvPr>
          <p:cNvSpPr txBox="1">
            <a:spLocks noChangeAspect="1"/>
          </p:cNvSpPr>
          <p:nvPr/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Encourages conservation in the Heights by providing a direct financial benefit</a:t>
            </a:r>
          </a:p>
          <a:p>
            <a:r>
              <a:rPr lang="en-US" sz="1800" dirty="0"/>
              <a:t>Assists Irrigators in maintaining historical groves</a:t>
            </a:r>
          </a:p>
          <a:p>
            <a:r>
              <a:rPr lang="en-US" sz="1800" dirty="0"/>
              <a:t>Assists municipal shareholders in reducing imported water demand</a:t>
            </a:r>
          </a:p>
          <a:p>
            <a:r>
              <a:rPr lang="en-US" sz="1800" dirty="0"/>
              <a:t>Encourages use of shares by providing rebate to future water use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3F9359B-D339-1985-7C5A-D0BDAF7403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F348091-F4AA-60A7-D6BB-968FBB4CFEAF}"/>
              </a:ext>
            </a:extLst>
          </p:cNvPr>
          <p:cNvSpPr txBox="1">
            <a:spLocks/>
          </p:cNvSpPr>
          <p:nvPr/>
        </p:nvSpPr>
        <p:spPr>
          <a:xfrm>
            <a:off x="11332029" y="6356350"/>
            <a:ext cx="4789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2DBDE-5456-18DA-ED8D-6E17D5B3B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Company has long term plans (5 years +) to maximize water rights with the intention of raising Companywide entitlement from current 15,000 AF to 19,000 AF.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Continue to sell unused retail entitlement to wholesale shareholders and credit back to retail shareholders.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Lots of moving parts to this plan. Happy to discuss details with anyone.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018C0-767C-3C41-DA98-87538EB134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D389D-8294-CC81-646B-6689EB2E1B08}"/>
              </a:ext>
            </a:extLst>
          </p:cNvPr>
          <p:cNvSpPr txBox="1">
            <a:spLocks/>
          </p:cNvSpPr>
          <p:nvPr/>
        </p:nvSpPr>
        <p:spPr>
          <a:xfrm>
            <a:off x="11332029" y="6356350"/>
            <a:ext cx="4789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B4C9-1DF8-4558-84F7-B35D1A25A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102112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</a:schemeClr>
                </a:solidFill>
              </a:rPr>
              <a:t>2026 Annual shareholder’s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CA494-79B8-474B-9175-DA75B7BF8DF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339944" y="6499595"/>
            <a:ext cx="1848394" cy="288368"/>
          </a:xfrm>
        </p:spPr>
        <p:txBody>
          <a:bodyPr/>
          <a:lstStyle/>
          <a:p>
            <a:r>
              <a:rPr lang="en-US" sz="1600" dirty="0"/>
              <a:t>April 14, 2026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49F858C-46E5-4457-8D86-E987EFFDB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02" y="4699721"/>
            <a:ext cx="2058415" cy="1944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603A7-37EB-164F-B9F4-B0CDF966BDAE}"/>
              </a:ext>
            </a:extLst>
          </p:cNvPr>
          <p:cNvSpPr txBox="1"/>
          <p:nvPr/>
        </p:nvSpPr>
        <p:spPr>
          <a:xfrm>
            <a:off x="2129972" y="1957768"/>
            <a:ext cx="5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9FBE-26F8-A8D5-3BC9-30601B415B26}"/>
              </a:ext>
            </a:extLst>
          </p:cNvPr>
          <p:cNvSpPr txBox="1"/>
          <p:nvPr/>
        </p:nvSpPr>
        <p:spPr>
          <a:xfrm>
            <a:off x="2534194" y="5210085"/>
            <a:ext cx="6152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Please reach out with any questions or concerns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blee@sawaterco.com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909.982.4107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CBF31DC-4827-5D54-5E30-EBED3E2BD6ED}"/>
              </a:ext>
            </a:extLst>
          </p:cNvPr>
          <p:cNvSpPr txBox="1">
            <a:spLocks/>
          </p:cNvSpPr>
          <p:nvPr/>
        </p:nvSpPr>
        <p:spPr>
          <a:xfrm>
            <a:off x="11332029" y="6356350"/>
            <a:ext cx="4789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6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4F5B-2E8B-01EC-AA44-394031AF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Information</a:t>
            </a:r>
          </a:p>
        </p:txBody>
      </p:sp>
      <p:pic>
        <p:nvPicPr>
          <p:cNvPr id="5" name="Content Placeholder 4" descr="A cover of a book&#10;&#10;AI-generated content may be incorrect.">
            <a:extLst>
              <a:ext uri="{FF2B5EF4-FFF2-40B4-BE49-F238E27FC236}">
                <a16:creationId xmlns:a16="http://schemas.microsoft.com/office/drawing/2014/main" id="{DDDFCA5A-0D6E-851C-A424-FA733F5B3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483" y="2089708"/>
            <a:ext cx="2253733" cy="2916594"/>
          </a:xfr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633A9E-E6A3-DD4D-A311-1E948E3BCD8F}"/>
              </a:ext>
            </a:extLst>
          </p:cNvPr>
          <p:cNvSpPr txBox="1"/>
          <p:nvPr/>
        </p:nvSpPr>
        <p:spPr>
          <a:xfrm>
            <a:off x="1192108" y="6324077"/>
            <a:ext cx="252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blee@sawaterco.com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B3F6B-DBB0-B6E5-40FE-3FACE73D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0502A-F857-B233-A262-AF6BABEE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E21E57-9208-2F0A-D23E-D53A8D54C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946996"/>
              </p:ext>
            </p:extLst>
          </p:nvPr>
        </p:nvGraphicFramePr>
        <p:xfrm>
          <a:off x="488220" y="2094972"/>
          <a:ext cx="2253458" cy="291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287" imgH="7543800" progId="Acrobat.Document.2017">
                  <p:embed/>
                </p:oleObj>
              </mc:Choice>
              <mc:Fallback>
                <p:oleObj name="Acrobat Document" r:id="rId3" imgW="5829287" imgH="75438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220" y="2094972"/>
                        <a:ext cx="2253458" cy="291659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759F949-D9FB-D951-C464-1BB80ABBB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150162"/>
              </p:ext>
            </p:extLst>
          </p:nvPr>
        </p:nvGraphicFramePr>
        <p:xfrm>
          <a:off x="3019070" y="2089708"/>
          <a:ext cx="2420964" cy="291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4838406" imgH="5829300" progId="Acrobat.Document.2017">
                  <p:embed/>
                </p:oleObj>
              </mc:Choice>
              <mc:Fallback>
                <p:oleObj name="Acrobat Document" r:id="rId5" imgW="4838406" imgH="58293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9070" y="2089708"/>
                        <a:ext cx="2420964" cy="291659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111BF92-A38A-473D-7D92-06CD9F236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6665" y="2089709"/>
            <a:ext cx="2272112" cy="2916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4BC3911-5C56-239A-B943-59C8FA4FDEC9}"/>
              </a:ext>
            </a:extLst>
          </p:cNvPr>
          <p:cNvSpPr txBox="1">
            <a:spLocks/>
          </p:cNvSpPr>
          <p:nvPr/>
        </p:nvSpPr>
        <p:spPr>
          <a:xfrm>
            <a:off x="11423469" y="6356350"/>
            <a:ext cx="387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3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0C1B-5DFB-899A-0FE6-8D1CF7668C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Rates</a:t>
            </a: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7984A535-6DC8-9549-0296-3F950E72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2" y="4946697"/>
            <a:ext cx="1679945" cy="158334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CDF4AED-F9D1-5357-5CF5-8830E16ACE6C}"/>
              </a:ext>
            </a:extLst>
          </p:cNvPr>
          <p:cNvSpPr txBox="1">
            <a:spLocks/>
          </p:cNvSpPr>
          <p:nvPr/>
        </p:nvSpPr>
        <p:spPr>
          <a:xfrm>
            <a:off x="11423469" y="6356350"/>
            <a:ext cx="387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4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2025 Rate Setting Goals and Issues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457200">
            <a:normAutofit fontScale="85000" lnSpcReduction="20000"/>
          </a:bodyPr>
          <a:lstStyle/>
          <a:p>
            <a:r>
              <a:rPr lang="en-US" dirty="0"/>
              <a:t>Macro-Goal</a:t>
            </a:r>
          </a:p>
          <a:p>
            <a:pPr lvl="1"/>
            <a:r>
              <a:rPr lang="en-US" b="1" i="1" u="sng" dirty="0"/>
              <a:t>Match revenue to expenses while maintaining capital and operating reserves</a:t>
            </a:r>
          </a:p>
          <a:p>
            <a:r>
              <a:rPr lang="en-US" dirty="0"/>
              <a:t>Micro-Goals</a:t>
            </a:r>
          </a:p>
          <a:p>
            <a:pPr lvl="1"/>
            <a:r>
              <a:rPr lang="en-US" dirty="0"/>
              <a:t>Increase revenue stability</a:t>
            </a:r>
          </a:p>
          <a:p>
            <a:pPr lvl="1"/>
            <a:r>
              <a:rPr lang="en-US" dirty="0"/>
              <a:t>Better align Company’s rate structure with industry standards</a:t>
            </a:r>
          </a:p>
          <a:p>
            <a:r>
              <a:rPr lang="en-US" dirty="0"/>
              <a:t>Last rate review was in 2017 – eight years ago</a:t>
            </a:r>
          </a:p>
          <a:p>
            <a:pPr>
              <a:lnSpc>
                <a:spcPct val="120000"/>
              </a:lnSpc>
            </a:pPr>
            <a:r>
              <a:rPr lang="en-US" dirty="0"/>
              <a:t>Inflation increases (specifically in regard to construction costs) in 2021-2024 period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FE3DF-31B9-E63D-3607-9CA472AEBD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282D5F0-93EE-3949-6550-5929E78E06D3}"/>
              </a:ext>
            </a:extLst>
          </p:cNvPr>
          <p:cNvSpPr txBox="1">
            <a:spLocks/>
          </p:cNvSpPr>
          <p:nvPr/>
        </p:nvSpPr>
        <p:spPr>
          <a:xfrm>
            <a:off x="11423469" y="6356350"/>
            <a:ext cx="387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F32-C151-B366-4029-2DBF4F1C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098129"/>
          </a:xfrm>
        </p:spPr>
        <p:txBody>
          <a:bodyPr/>
          <a:lstStyle/>
          <a:p>
            <a:r>
              <a:rPr lang="en-US" sz="4000" dirty="0"/>
              <a:t>New Rates Approved in July 2025 for implementation on January 1, 2026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4E261C-C727-F352-BC08-7A5985E10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806185"/>
              </p:ext>
            </p:extLst>
          </p:nvPr>
        </p:nvGraphicFramePr>
        <p:xfrm>
          <a:off x="1637495" y="1339850"/>
          <a:ext cx="5239090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75915">
                  <a:extLst>
                    <a:ext uri="{9D8B030D-6E8A-4147-A177-3AD203B41FA5}">
                      <a16:colId xmlns:a16="http://schemas.microsoft.com/office/drawing/2014/main" val="3136167267"/>
                    </a:ext>
                  </a:extLst>
                </a:gridCol>
                <a:gridCol w="1834260">
                  <a:extLst>
                    <a:ext uri="{9D8B030D-6E8A-4147-A177-3AD203B41FA5}">
                      <a16:colId xmlns:a16="http://schemas.microsoft.com/office/drawing/2014/main" val="1317552032"/>
                    </a:ext>
                  </a:extLst>
                </a:gridCol>
                <a:gridCol w="2028915">
                  <a:extLst>
                    <a:ext uri="{9D8B030D-6E8A-4147-A177-3AD203B41FA5}">
                      <a16:colId xmlns:a16="http://schemas.microsoft.com/office/drawing/2014/main" val="3751337616"/>
                    </a:ext>
                  </a:extLst>
                </a:gridCol>
              </a:tblGrid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Prior Rate /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2026 Rate /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552605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¾”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$23.14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56235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$57.86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843548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$115.72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075995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$60.00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$185.16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36886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$347.17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559857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$150.00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$578.61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7201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$250.00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$1,157.23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24899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$400.00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$1,851.56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848127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$2,661.62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31616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$4,976.07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64879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$7,406.25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64288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$10,600.19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706703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$0.68/unit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$0.59/unit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47143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$1.78/unit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$2.08/unit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89871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$3.78/unit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$3.20/unit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31725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654AD-CC20-101C-69E5-0C84CFE15A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49ED494-A192-3B2A-C637-90D6DC1FB87A}"/>
              </a:ext>
            </a:extLst>
          </p:cNvPr>
          <p:cNvSpPr txBox="1">
            <a:spLocks/>
          </p:cNvSpPr>
          <p:nvPr/>
        </p:nvSpPr>
        <p:spPr>
          <a:xfrm>
            <a:off x="11423469" y="6356350"/>
            <a:ext cx="387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7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BDE0B9-CD1C-CDA8-E076-9039081F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769179"/>
          </a:xfrm>
        </p:spPr>
        <p:txBody>
          <a:bodyPr anchor="ctr"/>
          <a:lstStyle/>
          <a:p>
            <a:r>
              <a:rPr lang="en-US" sz="2800" b="1" dirty="0">
                <a:latin typeface="Century Gothic" panose="020B0502020202020204" pitchFamily="34" charset="0"/>
              </a:rPr>
              <a:t>Water Utility Bill Comparison @ 3,650 CF (½ Share)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F7E6B8-2B4F-8D59-D74A-CEBB677FF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894247"/>
              </p:ext>
            </p:extLst>
          </p:nvPr>
        </p:nvGraphicFramePr>
        <p:xfrm>
          <a:off x="-381001" y="1213166"/>
          <a:ext cx="12192000" cy="524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00AEAB6A-7F3F-6BFD-982A-DA7D7DE296CB}"/>
              </a:ext>
            </a:extLst>
          </p:cNvPr>
          <p:cNvSpPr txBox="1"/>
          <p:nvPr/>
        </p:nvSpPr>
        <p:spPr>
          <a:xfrm>
            <a:off x="834438" y="1213166"/>
            <a:ext cx="4880561" cy="639779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Assumes a 3/4” residential customer receiving 3,650 CF (or ≈ 27,300 gallons) of service per month.</a:t>
            </a:r>
            <a:endParaRPr lang="en-US" sz="2667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66EF6-A893-C5F2-2755-DF5EB90E6C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04BA3CE-2C35-C7E0-E3BA-5D02CD9F5C89}"/>
              </a:ext>
            </a:extLst>
          </p:cNvPr>
          <p:cNvSpPr txBox="1">
            <a:spLocks/>
          </p:cNvSpPr>
          <p:nvPr/>
        </p:nvSpPr>
        <p:spPr>
          <a:xfrm>
            <a:off x="11423469" y="6356350"/>
            <a:ext cx="387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9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9BC0-E38A-DBCA-EABD-5F89D3981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Entitlements &amp; Shares</a:t>
            </a: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CC4B0F07-CF66-F345-0CF4-ED36735F2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2" y="4946697"/>
            <a:ext cx="1679945" cy="158334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87268EE-0AA8-1468-63CB-211AA42B6437}"/>
              </a:ext>
            </a:extLst>
          </p:cNvPr>
          <p:cNvSpPr txBox="1">
            <a:spLocks/>
          </p:cNvSpPr>
          <p:nvPr/>
        </p:nvSpPr>
        <p:spPr>
          <a:xfrm>
            <a:off x="11423469" y="6356350"/>
            <a:ext cx="387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7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73" y="0"/>
            <a:ext cx="9779183" cy="1744415"/>
          </a:xfrm>
        </p:spPr>
        <p:txBody>
          <a:bodyPr/>
          <a:lstStyle/>
          <a:p>
            <a:r>
              <a:rPr lang="en-US" dirty="0"/>
              <a:t>Entitlement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73" y="1915446"/>
            <a:ext cx="8789131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For 2025 entitlement was 13,000 AF</a:t>
            </a:r>
          </a:p>
          <a:p>
            <a:r>
              <a:rPr lang="en-US" dirty="0"/>
              <a:t>Company also spread 2,664 AF in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Average spread for the last five years was ~4,000 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Current Company storage is ~17,000 AF in Chino Basin</a:t>
            </a:r>
          </a:p>
          <a:p>
            <a:endParaRPr lang="en-US" dirty="0"/>
          </a:p>
          <a:p>
            <a:r>
              <a:rPr lang="en-US" b="1" i="1" u="sng" dirty="0">
                <a:solidFill>
                  <a:schemeClr val="accent1"/>
                </a:solidFill>
              </a:rPr>
              <a:t>The Company raised entitlement for 2026 to 15,000 AF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3FAF8-4D7A-7D2C-C545-A0AB9DC2FD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5FE8538-9FB9-42CF-B657-D61AC906882F}"/>
              </a:ext>
            </a:extLst>
          </p:cNvPr>
          <p:cNvSpPr txBox="1">
            <a:spLocks/>
          </p:cNvSpPr>
          <p:nvPr/>
        </p:nvSpPr>
        <p:spPr>
          <a:xfrm>
            <a:off x="11423469" y="6356350"/>
            <a:ext cx="387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15,000 AF Entitlement in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/>
          </a:bodyPr>
          <a:lstStyle/>
          <a:p>
            <a:r>
              <a:rPr lang="en-US" dirty="0"/>
              <a:t>Two types of shareholders: Retail and Wholesale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There are 933.5 Retail shares and 5,455.5 Wholesale shares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Based on 2025 consumption the projected 2026 usage of Retail shares is 1,340 AF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‘Unused’ 2026 entitlement for Retail Shares is projected to be </a:t>
            </a:r>
            <a:r>
              <a:rPr lang="en-US" b="1" i="1" u="sng" dirty="0">
                <a:solidFill>
                  <a:schemeClr val="accent6"/>
                </a:solidFill>
              </a:rPr>
              <a:t>852 AF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i="1" u="sng" dirty="0">
                <a:solidFill>
                  <a:srgbClr val="FFC000"/>
                </a:solidFill>
              </a:rPr>
              <a:t>Company is proposing to sell the unused retail entitlement to wholesale shareholders for the benefit of the retail shareholders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321E-BB02-C9C7-EAD8-6549917C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969440-D8E9-63E3-519F-0C715621BC13}"/>
              </a:ext>
            </a:extLst>
          </p:cNvPr>
          <p:cNvSpPr txBox="1">
            <a:spLocks/>
          </p:cNvSpPr>
          <p:nvPr/>
        </p:nvSpPr>
        <p:spPr>
          <a:xfrm>
            <a:off x="11423469" y="6356350"/>
            <a:ext cx="3875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3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E98C35-9ECE-4425-BCBA-00E118C705CE}">
  <ds:schemaRefs>
    <ds:schemaRef ds:uri="http://www.w3.org/XML/1998/namespace"/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71af3243-3dd4-4a8d-8c0d-dd76da1f02a5"/>
    <ds:schemaRef ds:uri="230e9df3-be65-4c73-a93b-d1236ebd677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{85B5145F-72D5-423B-AE26-C133C38F4133}TF0e83fa2d-9a66-4e5e-9e82-acc620be7a498e277179_win32-f234380521c6</Template>
  <TotalTime>315</TotalTime>
  <Words>725</Words>
  <Application>Microsoft Office PowerPoint</Application>
  <PresentationFormat>Widescreen</PresentationFormat>
  <Paragraphs>139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Tenorite</vt:lpstr>
      <vt:lpstr>Wingdings</vt:lpstr>
      <vt:lpstr>Custom</vt:lpstr>
      <vt:lpstr>Adobe Acrobat Document</vt:lpstr>
      <vt:lpstr>Rate and Entitlements &amp; Shares</vt:lpstr>
      <vt:lpstr>Available Information</vt:lpstr>
      <vt:lpstr>Rates</vt:lpstr>
      <vt:lpstr> 2025 Rate Setting Goals and Issues</vt:lpstr>
      <vt:lpstr>New Rates Approved in July 2025 for implementation on January 1, 2026</vt:lpstr>
      <vt:lpstr>Water Utility Bill Comparison @ 3,650 CF (½ Share)</vt:lpstr>
      <vt:lpstr>Entitlements &amp; Shares</vt:lpstr>
      <vt:lpstr>Entitlement</vt:lpstr>
      <vt:lpstr>15,000 AF Entitlement in 2026</vt:lpstr>
      <vt:lpstr>What to do with 852 AF ‘unused’ entitlement for 2026</vt:lpstr>
      <vt:lpstr>Credit for 2027 water usage</vt:lpstr>
      <vt:lpstr>Results</vt:lpstr>
      <vt:lpstr>Future?</vt:lpstr>
      <vt:lpstr>2026 Annual shareholder’s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Lee</dc:creator>
  <cp:lastModifiedBy>Brian Lee</cp:lastModifiedBy>
  <cp:revision>15</cp:revision>
  <dcterms:created xsi:type="dcterms:W3CDTF">2025-12-04T17:56:05Z</dcterms:created>
  <dcterms:modified xsi:type="dcterms:W3CDTF">2026-04-14T18:25:18Z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